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9" r:id="rId11"/>
    <p:sldId id="264" r:id="rId12"/>
    <p:sldId id="265" r:id="rId13"/>
    <p:sldId id="266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ikita\Desktop\ex.%202a,%20p.%20146.mp3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ikita\Desktop\8C.WAV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zrenieostro.com/blog/other-methods/profilaktika-zritelnogo-utomleniya-i-narushenij-zreniya-po-metodike-bazarnogo.html" TargetMode="External"/><Relationship Id="rId2" Type="http://schemas.openxmlformats.org/officeDocument/2006/relationships/hyperlink" Target="https://yandex.ru/images/search?text=&#1082;&#1085;&#1080;&#1075;&#1080;%20&#1080;%20&#1092;&#1086;&#1090;&#1086;%20&#1074;&#1077;&#1083;&#1089;&#1072;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knigi.org/nauka_i_ucheba/115018-spotlight-10-teachers-book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Nikita\Desktop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0"/>
            <a:ext cx="4214843" cy="2714644"/>
          </a:xfrm>
          <a:prstGeom prst="rect">
            <a:avLst/>
          </a:prstGeom>
          <a:noFill/>
        </p:spPr>
      </p:pic>
      <p:pic>
        <p:nvPicPr>
          <p:cNvPr id="1027" name="Picture 3" descr="C:\Users\Nikita\Desktop\10000721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347944"/>
            <a:ext cx="2214546" cy="3510056"/>
          </a:xfrm>
          <a:prstGeom prst="rect">
            <a:avLst/>
          </a:prstGeom>
          <a:noFill/>
        </p:spPr>
      </p:pic>
      <p:pic>
        <p:nvPicPr>
          <p:cNvPr id="1029" name="Picture 5" descr="C:\Users\Nikita\Desktop\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327823"/>
            <a:ext cx="2285984" cy="3530177"/>
          </a:xfrm>
          <a:prstGeom prst="rect">
            <a:avLst/>
          </a:prstGeom>
          <a:noFill/>
        </p:spPr>
      </p:pic>
      <p:pic>
        <p:nvPicPr>
          <p:cNvPr id="1030" name="Picture 6" descr="C:\Users\Nikita\Desktop\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-1"/>
            <a:ext cx="2143108" cy="3325539"/>
          </a:xfrm>
          <a:prstGeom prst="rect">
            <a:avLst/>
          </a:prstGeom>
          <a:noFill/>
        </p:spPr>
      </p:pic>
      <p:pic>
        <p:nvPicPr>
          <p:cNvPr id="1031" name="Picture 7" descr="C:\Users\Nikita\Desktop\100524186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0"/>
            <a:ext cx="2285984" cy="3286124"/>
          </a:xfrm>
          <a:prstGeom prst="rect">
            <a:avLst/>
          </a:prstGeom>
          <a:noFill/>
        </p:spPr>
      </p:pic>
      <p:pic>
        <p:nvPicPr>
          <p:cNvPr id="1032" name="Picture 8" descr="C:\Users\Nikita\Desktop\9561077._UY475_SS475_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2655882"/>
            <a:ext cx="3163898" cy="4202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5286412"/>
          </a:xfrm>
        </p:spPr>
        <p:txBody>
          <a:bodyPr/>
          <a:lstStyle/>
          <a:p>
            <a:r>
              <a:rPr lang="en-US" dirty="0" smtClean="0"/>
              <a:t>The theme of the lesson is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8000" b="1" dirty="0" smtClean="0"/>
              <a:t>The Time machine</a:t>
            </a:r>
            <a:endParaRPr lang="ru-RU" sz="8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00570"/>
            <a:ext cx="8229600" cy="162559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dirty="0" smtClean="0"/>
              <a:t>The new words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857892"/>
          </a:xfrm>
        </p:spPr>
        <p:txBody>
          <a:bodyPr>
            <a:noAutofit/>
          </a:bodyPr>
          <a:lstStyle/>
          <a:p>
            <a:r>
              <a:rPr lang="en-US" b="1" dirty="0" smtClean="0"/>
              <a:t>principles</a:t>
            </a:r>
            <a:r>
              <a:rPr lang="en-US" b="1" i="1" dirty="0" smtClean="0"/>
              <a:t>: </a:t>
            </a:r>
            <a:r>
              <a:rPr lang="en-US" i="1" dirty="0" smtClean="0"/>
              <a:t>scientific laws to explain how </a:t>
            </a:r>
            <a:r>
              <a:rPr lang="en-US" i="1" dirty="0" err="1" smtClean="0"/>
              <a:t>sth</a:t>
            </a:r>
            <a:r>
              <a:rPr lang="en-US" i="1" dirty="0" smtClean="0"/>
              <a:t>               </a:t>
            </a:r>
            <a:endParaRPr lang="ru-RU" dirty="0" smtClean="0"/>
          </a:p>
          <a:p>
            <a:r>
              <a:rPr lang="en-US" dirty="0" smtClean="0"/>
              <a:t>works</a:t>
            </a:r>
            <a:endParaRPr lang="ru-RU" dirty="0" smtClean="0"/>
          </a:p>
          <a:p>
            <a:r>
              <a:rPr lang="en-US" b="1" dirty="0" smtClean="0"/>
              <a:t>travel-worn: </a:t>
            </a:r>
            <a:r>
              <a:rPr lang="en-US" dirty="0" smtClean="0"/>
              <a:t>slightly damaged from travel</a:t>
            </a:r>
            <a:endParaRPr lang="ru-RU" dirty="0" smtClean="0"/>
          </a:p>
          <a:p>
            <a:r>
              <a:rPr lang="en-US" b="1" dirty="0" smtClean="0"/>
              <a:t>ivory: </a:t>
            </a:r>
            <a:r>
              <a:rPr lang="en-US" dirty="0" smtClean="0"/>
              <a:t>material elephant tusks are made of</a:t>
            </a:r>
            <a:endParaRPr lang="ru-RU" dirty="0" smtClean="0"/>
          </a:p>
          <a:p>
            <a:r>
              <a:rPr lang="en-US" b="1" dirty="0" smtClean="0"/>
              <a:t>bars: </a:t>
            </a:r>
            <a:r>
              <a:rPr lang="en-US" dirty="0" smtClean="0"/>
              <a:t>long straight pieces of metal or other</a:t>
            </a:r>
            <a:endParaRPr lang="ru-RU" dirty="0" smtClean="0"/>
          </a:p>
          <a:p>
            <a:r>
              <a:rPr lang="en-US" dirty="0" smtClean="0"/>
              <a:t>material</a:t>
            </a:r>
            <a:endParaRPr lang="ru-RU" dirty="0" smtClean="0"/>
          </a:p>
          <a:p>
            <a:r>
              <a:rPr lang="en-US" b="1" dirty="0" smtClean="0"/>
              <a:t>brass: </a:t>
            </a:r>
            <a:r>
              <a:rPr lang="en-US" dirty="0" smtClean="0"/>
              <a:t>a type of metal, yellow in </a:t>
            </a:r>
            <a:r>
              <a:rPr lang="en-US" dirty="0" err="1" smtClean="0"/>
              <a:t>colour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b="1" dirty="0" smtClean="0"/>
              <a:t>rail: </a:t>
            </a:r>
            <a:r>
              <a:rPr lang="en-US" dirty="0" smtClean="0"/>
              <a:t>a thin piece of metal</a:t>
            </a:r>
            <a:endParaRPr lang="ru-RU" dirty="0" smtClean="0"/>
          </a:p>
          <a:p>
            <a:r>
              <a:rPr lang="en-US" b="1" dirty="0" smtClean="0"/>
              <a:t>tap: </a:t>
            </a:r>
            <a:r>
              <a:rPr lang="en-US" dirty="0" smtClean="0"/>
              <a:t>to hit slightly</a:t>
            </a:r>
            <a:endParaRPr lang="ru-RU" dirty="0" smtClean="0"/>
          </a:p>
          <a:p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6215106"/>
          </a:xfrm>
        </p:spPr>
        <p:txBody>
          <a:bodyPr>
            <a:normAutofit fontScale="40000" lnSpcReduction="20000"/>
          </a:bodyPr>
          <a:lstStyle/>
          <a:p>
            <a:r>
              <a:rPr lang="en-US" sz="7200" b="1" dirty="0" smtClean="0"/>
              <a:t>screws: </a:t>
            </a:r>
            <a:r>
              <a:rPr lang="en-US" sz="7200" dirty="0" smtClean="0"/>
              <a:t>pieces of metal which are used to</a:t>
            </a:r>
            <a:endParaRPr lang="ru-RU" sz="7200" dirty="0" smtClean="0"/>
          </a:p>
          <a:p>
            <a:r>
              <a:rPr lang="en-US" sz="7200" dirty="0" smtClean="0"/>
              <a:t>fasten pieces of material (e.g. wood) together</a:t>
            </a:r>
            <a:endParaRPr lang="ru-RU" sz="7200" dirty="0" smtClean="0"/>
          </a:p>
          <a:p>
            <a:r>
              <a:rPr lang="en-US" sz="7200" b="1" dirty="0" smtClean="0"/>
              <a:t>drop: </a:t>
            </a:r>
            <a:r>
              <a:rPr lang="en-US" sz="7200" dirty="0" smtClean="0"/>
              <a:t>a small amount of liquid</a:t>
            </a:r>
            <a:endParaRPr lang="ru-RU" sz="7200" dirty="0" smtClean="0"/>
          </a:p>
          <a:p>
            <a:r>
              <a:rPr lang="en-US" sz="7200" b="1" dirty="0" smtClean="0"/>
              <a:t>quartz: </a:t>
            </a:r>
            <a:r>
              <a:rPr lang="en-US" sz="7200" dirty="0" smtClean="0"/>
              <a:t>a hard, shiny mineral like rock</a:t>
            </a:r>
            <a:endParaRPr lang="ru-RU" sz="7200" dirty="0" smtClean="0"/>
          </a:p>
          <a:p>
            <a:r>
              <a:rPr lang="en-US" sz="7200" b="1" dirty="0" smtClean="0"/>
              <a:t>rod: </a:t>
            </a:r>
            <a:r>
              <a:rPr lang="en-US" sz="7200" dirty="0" smtClean="0"/>
              <a:t>a thin piece of metal, usually in the</a:t>
            </a:r>
            <a:endParaRPr lang="ru-RU" sz="7200" dirty="0" smtClean="0"/>
          </a:p>
          <a:p>
            <a:r>
              <a:rPr lang="en-US" sz="7200" dirty="0" smtClean="0"/>
              <a:t>shape of a cylinder</a:t>
            </a:r>
            <a:endParaRPr lang="ru-RU" sz="7200" dirty="0" smtClean="0"/>
          </a:p>
          <a:p>
            <a:r>
              <a:rPr lang="en-US" sz="7200" b="1" dirty="0" smtClean="0"/>
              <a:t>saddle: </a:t>
            </a:r>
            <a:r>
              <a:rPr lang="en-US" sz="7200" dirty="0" smtClean="0"/>
              <a:t>a seat made out of leather, usually</a:t>
            </a:r>
            <a:endParaRPr lang="ru-RU" sz="7200" dirty="0" smtClean="0"/>
          </a:p>
          <a:p>
            <a:r>
              <a:rPr lang="en-US" sz="7200" dirty="0" smtClean="0"/>
              <a:t>put on a horse’s back or the seat of a bicycle/</a:t>
            </a:r>
            <a:endParaRPr lang="ru-RU" sz="7200" dirty="0" smtClean="0"/>
          </a:p>
          <a:p>
            <a:r>
              <a:rPr lang="ru-RU" sz="7200" dirty="0" err="1" smtClean="0"/>
              <a:t>motorcycle</a:t>
            </a:r>
            <a:endParaRPr lang="ru-RU" sz="7200" dirty="0" smtClean="0"/>
          </a:p>
          <a:p>
            <a:r>
              <a:rPr lang="en-US" sz="7200" b="1" dirty="0" smtClean="0"/>
              <a:t>starting lever: </a:t>
            </a:r>
            <a:r>
              <a:rPr lang="en-US" sz="7200" dirty="0" smtClean="0"/>
              <a:t>a handle used to start </a:t>
            </a:r>
            <a:r>
              <a:rPr lang="en-US" sz="7200" dirty="0" err="1" smtClean="0"/>
              <a:t>sth</a:t>
            </a:r>
            <a:endParaRPr lang="ru-RU" sz="7200" dirty="0" smtClean="0"/>
          </a:p>
          <a:p>
            <a:r>
              <a:rPr lang="en-US" sz="7200" b="1" dirty="0" smtClean="0"/>
              <a:t>thud: </a:t>
            </a:r>
            <a:r>
              <a:rPr lang="en-US" sz="7200" dirty="0" smtClean="0"/>
              <a:t>a dull sound</a:t>
            </a:r>
            <a:endParaRPr lang="ru-RU" sz="7200" dirty="0" smtClean="0"/>
          </a:p>
          <a:p>
            <a:r>
              <a:rPr lang="en-US" sz="7200" b="1" dirty="0" smtClean="0"/>
              <a:t>whirling: </a:t>
            </a:r>
            <a:r>
              <a:rPr lang="en-US" sz="7200" dirty="0" smtClean="0"/>
              <a:t>moving or turning around quickly</a:t>
            </a:r>
            <a:endParaRPr lang="ru-RU" sz="7200" dirty="0" smtClean="0"/>
          </a:p>
          <a:p>
            <a:r>
              <a:rPr lang="en-US" sz="7200" b="1" dirty="0" smtClean="0"/>
              <a:t>headlong: </a:t>
            </a:r>
            <a:r>
              <a:rPr lang="en-US" sz="7200" dirty="0" smtClean="0"/>
              <a:t>moving along head first</a:t>
            </a:r>
            <a:endParaRPr lang="ru-RU" sz="7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 smtClean="0"/>
              <a:t>hopping: </a:t>
            </a:r>
            <a:r>
              <a:rPr lang="en-US" sz="9600" dirty="0" smtClean="0"/>
              <a:t>jumping a short distance</a:t>
            </a:r>
            <a:endParaRPr lang="ru-RU" sz="9600" dirty="0" smtClean="0"/>
          </a:p>
          <a:p>
            <a:r>
              <a:rPr lang="en-US" sz="9600" b="1" dirty="0" smtClean="0"/>
              <a:t>swiftly: </a:t>
            </a:r>
            <a:r>
              <a:rPr lang="en-US" sz="9600" dirty="0" smtClean="0"/>
              <a:t>quickly</a:t>
            </a:r>
            <a:endParaRPr lang="ru-RU" sz="9600" dirty="0" smtClean="0"/>
          </a:p>
          <a:p>
            <a:r>
              <a:rPr lang="en-US" sz="9600" b="1" dirty="0" smtClean="0"/>
              <a:t>leaping: </a:t>
            </a:r>
            <a:r>
              <a:rPr lang="en-US" sz="9600" dirty="0" smtClean="0"/>
              <a:t>jumping a long distance</a:t>
            </a:r>
            <a:endParaRPr lang="ru-RU" sz="9600" dirty="0" smtClean="0"/>
          </a:p>
          <a:p>
            <a:r>
              <a:rPr lang="en-US" sz="9600" b="1" dirty="0" smtClean="0"/>
              <a:t>scaffolding: </a:t>
            </a:r>
            <a:r>
              <a:rPr lang="en-US" sz="9600" dirty="0" smtClean="0"/>
              <a:t>the metal structure that surrounds</a:t>
            </a:r>
            <a:endParaRPr lang="ru-RU" sz="9600" dirty="0" smtClean="0"/>
          </a:p>
          <a:p>
            <a:r>
              <a:rPr lang="en-US" sz="9600" dirty="0" smtClean="0"/>
              <a:t>a building while it is being constructed</a:t>
            </a:r>
            <a:endParaRPr lang="ru-RU" sz="9600" dirty="0" smtClean="0"/>
          </a:p>
          <a:p>
            <a:r>
              <a:rPr lang="en-US" sz="9600" b="1" dirty="0" smtClean="0"/>
              <a:t>conscious: </a:t>
            </a:r>
            <a:r>
              <a:rPr lang="en-US" sz="9600" dirty="0" smtClean="0"/>
              <a:t>being aware of</a:t>
            </a:r>
            <a:endParaRPr lang="ru-RU" sz="9600" dirty="0" smtClean="0"/>
          </a:p>
          <a:p>
            <a:r>
              <a:rPr lang="en-US" sz="9600" b="1" dirty="0" smtClean="0"/>
              <a:t>spinning: </a:t>
            </a:r>
            <a:r>
              <a:rPr lang="en-US" sz="9600" dirty="0" smtClean="0"/>
              <a:t>like whirling, moving around very</a:t>
            </a:r>
            <a:endParaRPr lang="ru-RU" sz="9600" dirty="0" smtClean="0"/>
          </a:p>
          <a:p>
            <a:r>
              <a:rPr lang="en-US" sz="9600" dirty="0" smtClean="0"/>
              <a:t>quickly</a:t>
            </a:r>
            <a:endParaRPr lang="ru-RU" sz="9600" dirty="0" smtClean="0"/>
          </a:p>
          <a:p>
            <a:r>
              <a:rPr lang="en-US" sz="9600" b="1" dirty="0" smtClean="0"/>
              <a:t>faint: </a:t>
            </a:r>
            <a:r>
              <a:rPr lang="en-US" sz="9600" dirty="0" smtClean="0"/>
              <a:t>weak (not bright)</a:t>
            </a:r>
            <a:endParaRPr lang="ru-RU" sz="9600" dirty="0" smtClean="0"/>
          </a:p>
          <a:p>
            <a:r>
              <a:rPr lang="en-US" sz="9600" b="1" dirty="0" smtClean="0"/>
              <a:t>glimpse: </a:t>
            </a:r>
            <a:r>
              <a:rPr lang="en-US" sz="9600" dirty="0" smtClean="0"/>
              <a:t>a quick sight of something</a:t>
            </a:r>
            <a:endParaRPr lang="ru-RU" sz="9600" dirty="0" smtClean="0"/>
          </a:p>
          <a:p>
            <a:r>
              <a:rPr lang="en-US" sz="9600" b="1" dirty="0" smtClean="0"/>
              <a:t>luminous: </a:t>
            </a:r>
            <a:r>
              <a:rPr lang="en-US" sz="9600" dirty="0" smtClean="0"/>
              <a:t>glowing or shining in the dark</a:t>
            </a:r>
            <a:endParaRPr lang="ru-RU" sz="9600" dirty="0" smtClean="0"/>
          </a:p>
          <a:p>
            <a:r>
              <a:rPr lang="en-US" sz="9600" b="1" dirty="0" smtClean="0"/>
              <a:t>twilight: </a:t>
            </a:r>
            <a:r>
              <a:rPr lang="en-US" sz="9600" dirty="0" smtClean="0"/>
              <a:t>the time of day between evening and</a:t>
            </a:r>
            <a:endParaRPr lang="ru-RU" sz="9600" dirty="0" smtClean="0"/>
          </a:p>
          <a:p>
            <a:r>
              <a:rPr lang="en-US" sz="9600" dirty="0" smtClean="0"/>
              <a:t>night</a:t>
            </a:r>
            <a:endParaRPr lang="ru-RU" sz="9600" dirty="0" smtClean="0"/>
          </a:p>
          <a:p>
            <a:r>
              <a:rPr lang="en-US" sz="9600" b="1" dirty="0" smtClean="0"/>
              <a:t>streak: </a:t>
            </a:r>
            <a:r>
              <a:rPr lang="en-US" sz="9600" dirty="0" smtClean="0"/>
              <a:t>a long line of something</a:t>
            </a:r>
            <a:endParaRPr lang="ru-RU" sz="9600" dirty="0" smtClean="0"/>
          </a:p>
          <a:p>
            <a:r>
              <a:rPr lang="en-US" sz="9600" b="1" dirty="0" smtClean="0"/>
              <a:t>arch: </a:t>
            </a:r>
            <a:r>
              <a:rPr lang="en-US" sz="9600" dirty="0" smtClean="0"/>
              <a:t>a curved line, usually in buildings</a:t>
            </a:r>
            <a:endParaRPr lang="ru-RU" sz="9600" dirty="0" smtClean="0"/>
          </a:p>
          <a:p>
            <a:r>
              <a:rPr lang="ru-RU" sz="9600" b="1" dirty="0" err="1" smtClean="0"/>
              <a:t>changing</a:t>
            </a:r>
            <a:r>
              <a:rPr lang="ru-RU" sz="9600" b="1" dirty="0" smtClean="0"/>
              <a:t>: </a:t>
            </a:r>
            <a:r>
              <a:rPr lang="ru-RU" sz="9600" dirty="0" err="1" smtClean="0"/>
              <a:t>differing</a:t>
            </a:r>
            <a:r>
              <a:rPr lang="ru-RU" sz="9600" dirty="0" smtClean="0"/>
              <a:t> </a:t>
            </a:r>
            <a:r>
              <a:rPr lang="ru-RU" sz="9600" dirty="0" err="1" smtClean="0"/>
              <a:t>in</a:t>
            </a:r>
            <a:r>
              <a:rPr lang="ru-RU" sz="9600" dirty="0" smtClean="0"/>
              <a:t> </a:t>
            </a:r>
            <a:r>
              <a:rPr lang="ru-RU" sz="9600" dirty="0" err="1" smtClean="0"/>
              <a:t>appearance</a:t>
            </a:r>
            <a:endParaRPr lang="ru-RU" sz="9600" dirty="0" smtClean="0"/>
          </a:p>
          <a:p>
            <a:r>
              <a:rPr lang="ru-RU" sz="9600" b="1" dirty="0" err="1" smtClean="0"/>
              <a:t>flickering</a:t>
            </a:r>
            <a:r>
              <a:rPr lang="ru-RU" sz="9600" b="1" dirty="0" smtClean="0"/>
              <a:t>: </a:t>
            </a:r>
            <a:r>
              <a:rPr lang="ru-RU" sz="9600" dirty="0" err="1" smtClean="0"/>
              <a:t>shining</a:t>
            </a:r>
            <a:r>
              <a:rPr lang="ru-RU" sz="9600" dirty="0" smtClean="0"/>
              <a:t> </a:t>
            </a:r>
            <a:r>
              <a:rPr lang="ru-RU" sz="9600" dirty="0" err="1" smtClean="0"/>
              <a:t>irregularly</a:t>
            </a:r>
            <a:r>
              <a:rPr lang="ru-RU" sz="96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/>
              <a:t>H.G.Wells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71546"/>
            <a:ext cx="8229600" cy="4554551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n-US" sz="4400" dirty="0" smtClean="0"/>
          </a:p>
          <a:p>
            <a:r>
              <a:rPr lang="en-US" sz="4400" dirty="0" smtClean="0"/>
              <a:t>What was H.G. Wells?</a:t>
            </a:r>
            <a:endParaRPr lang="ru-RU" sz="4400" dirty="0" smtClean="0"/>
          </a:p>
          <a:p>
            <a:r>
              <a:rPr lang="en-US" sz="4400" dirty="0" smtClean="0"/>
              <a:t>What might the book be about?</a:t>
            </a:r>
            <a:endParaRPr lang="ru-RU" sz="4400" dirty="0" smtClean="0"/>
          </a:p>
          <a:p>
            <a:r>
              <a:rPr lang="en-US" sz="4400" dirty="0" smtClean="0"/>
              <a:t>Is it fiction or non-fiction?</a:t>
            </a:r>
            <a:endParaRPr lang="ru-RU" sz="4400" dirty="0" smtClean="0"/>
          </a:p>
          <a:p>
            <a:r>
              <a:rPr lang="en-US" sz="4400" dirty="0" smtClean="0"/>
              <a:t>What books did H.G. Wells write?</a:t>
            </a:r>
            <a:endParaRPr lang="ru-RU" sz="4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Read and answer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7239000" cy="484632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800" dirty="0" smtClean="0"/>
              <a:t>What do you think the extract is about?</a:t>
            </a:r>
            <a:endParaRPr lang="ru-RU" sz="4800" dirty="0" smtClean="0"/>
          </a:p>
          <a:p>
            <a:pPr>
              <a:buNone/>
            </a:pPr>
            <a:r>
              <a:rPr lang="en-US" sz="4800" dirty="0" smtClean="0"/>
              <a:t>Who is speaking</a:t>
            </a:r>
            <a:r>
              <a:rPr lang="ru-RU" sz="4800" dirty="0" smtClean="0"/>
              <a:t>?</a:t>
            </a:r>
            <a:endParaRPr lang="en-US" sz="4800" dirty="0" smtClean="0"/>
          </a:p>
          <a:p>
            <a:pPr>
              <a:buNone/>
            </a:pPr>
            <a:endParaRPr lang="ru-RU" sz="4800" dirty="0" smtClean="0"/>
          </a:p>
          <a:p>
            <a:pPr>
              <a:buNone/>
            </a:pPr>
            <a:r>
              <a:rPr lang="en-US" sz="4400" u="sng" dirty="0" smtClean="0"/>
              <a:t> Listen the text</a:t>
            </a:r>
            <a:endParaRPr lang="ru-RU" sz="4400" u="sng" dirty="0"/>
          </a:p>
        </p:txBody>
      </p:sp>
      <p:pic>
        <p:nvPicPr>
          <p:cNvPr id="4" name="ex. 2a, p. 146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786314" y="557214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Read and answer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/>
              <a:t>What problems did the narrator have with the time machine?</a:t>
            </a:r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How did he fix them?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        key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200" dirty="0" smtClean="0"/>
              <a:t>  </a:t>
            </a:r>
            <a:r>
              <a:rPr lang="en-US" sz="4000" dirty="0" smtClean="0"/>
              <a:t>One of the ivory bars was cracked and a brass rail was bent.</a:t>
            </a:r>
          </a:p>
          <a:p>
            <a:pPr>
              <a:buNone/>
            </a:pPr>
            <a:r>
              <a:rPr lang="en-US" sz="4000" dirty="0" smtClean="0"/>
              <a:t>  He didn’t fix these.                      One of the nickel bars was too short and he had it remade.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</a:t>
            </a:r>
            <a:r>
              <a:rPr lang="en-US" b="1" dirty="0" smtClean="0"/>
              <a:t>ynamic pause</a:t>
            </a:r>
            <a:endParaRPr lang="ru-RU" b="1" dirty="0"/>
          </a:p>
        </p:txBody>
      </p:sp>
      <p:pic>
        <p:nvPicPr>
          <p:cNvPr id="5" name="8C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3924300" y="3881438"/>
            <a:ext cx="304800" cy="304800"/>
          </a:xfrm>
          <a:prstGeom prst="rect">
            <a:avLst/>
          </a:prstGeom>
        </p:spPr>
      </p:pic>
      <p:pic>
        <p:nvPicPr>
          <p:cNvPr id="2050" name="Picture 2" descr="C:\Users\Nikita\Desktop\oftalmotrenazher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428736"/>
            <a:ext cx="7620000" cy="4257675"/>
          </a:xfrm>
          <a:prstGeom prst="rect">
            <a:avLst/>
          </a:prstGeom>
          <a:noFill/>
        </p:spPr>
      </p:pic>
      <p:pic>
        <p:nvPicPr>
          <p:cNvPr id="6" name="8C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072462" y="535782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57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5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dirty="0" smtClean="0"/>
              <a:t>                     1 D</a:t>
            </a:r>
          </a:p>
          <a:p>
            <a:pPr>
              <a:buNone/>
            </a:pPr>
            <a:r>
              <a:rPr lang="en-US" sz="4000" dirty="0" smtClean="0"/>
              <a:t>                     2 C</a:t>
            </a:r>
          </a:p>
          <a:p>
            <a:pPr>
              <a:buNone/>
            </a:pPr>
            <a:r>
              <a:rPr lang="en-US" sz="4000" dirty="0" smtClean="0"/>
              <a:t>                     3 E </a:t>
            </a:r>
          </a:p>
          <a:p>
            <a:pPr>
              <a:buNone/>
            </a:pPr>
            <a:r>
              <a:rPr lang="en-US" sz="4000" dirty="0" smtClean="0"/>
              <a:t>                     4 B</a:t>
            </a:r>
          </a:p>
          <a:p>
            <a:pPr>
              <a:buNone/>
            </a:pPr>
            <a:r>
              <a:rPr lang="en-US" sz="4000" smtClean="0"/>
              <a:t>                     </a:t>
            </a:r>
            <a:r>
              <a:rPr lang="en-US" sz="4000" dirty="0" smtClean="0"/>
              <a:t>5 A</a:t>
            </a:r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100" dirty="0"/>
              <a:t>1 </a:t>
            </a:r>
            <a:r>
              <a:rPr lang="en-US" sz="5100" b="1" dirty="0"/>
              <a:t>merged</a:t>
            </a:r>
            <a:r>
              <a:rPr lang="en-US" sz="5100" dirty="0"/>
              <a:t>: Last year, our town’s two football</a:t>
            </a:r>
            <a:endParaRPr lang="ru-RU" sz="5100" dirty="0"/>
          </a:p>
          <a:p>
            <a:r>
              <a:rPr lang="en-US" sz="5100" dirty="0"/>
              <a:t>teams merged to become one team.</a:t>
            </a:r>
            <a:endParaRPr lang="ru-RU" sz="5100" dirty="0"/>
          </a:p>
          <a:p>
            <a:r>
              <a:rPr lang="en-US" sz="5100" dirty="0"/>
              <a:t>2 </a:t>
            </a:r>
            <a:r>
              <a:rPr lang="en-US" sz="5100" b="1" dirty="0"/>
              <a:t>dashed</a:t>
            </a:r>
            <a:r>
              <a:rPr lang="en-US" sz="5100" dirty="0"/>
              <a:t>: I didn’t want to miss that film so</a:t>
            </a:r>
            <a:endParaRPr lang="ru-RU" sz="5100" dirty="0"/>
          </a:p>
          <a:p>
            <a:r>
              <a:rPr lang="en-US" sz="5100" dirty="0"/>
              <a:t>I dashed home as fast as I could.</a:t>
            </a:r>
            <a:endParaRPr lang="ru-RU" sz="5100" dirty="0"/>
          </a:p>
          <a:p>
            <a:r>
              <a:rPr lang="en-US" sz="5100" dirty="0"/>
              <a:t>3 </a:t>
            </a:r>
            <a:r>
              <a:rPr lang="en-US" sz="5100" b="1" dirty="0"/>
              <a:t>dim</a:t>
            </a:r>
            <a:r>
              <a:rPr lang="en-US" sz="5100" dirty="0"/>
              <a:t>: It was late and I couldn’t read the</a:t>
            </a:r>
            <a:endParaRPr lang="ru-RU" sz="5100" dirty="0"/>
          </a:p>
          <a:p>
            <a:r>
              <a:rPr lang="en-US" sz="5100" dirty="0"/>
              <a:t>house numbers as it was too dim.</a:t>
            </a:r>
            <a:endParaRPr lang="ru-RU" sz="5100" dirty="0"/>
          </a:p>
          <a:p>
            <a:r>
              <a:rPr lang="en-US" sz="5100" dirty="0"/>
              <a:t>4 </a:t>
            </a:r>
            <a:r>
              <a:rPr lang="en-US" sz="5100" b="1" dirty="0"/>
              <a:t>hazy</a:t>
            </a:r>
            <a:r>
              <a:rPr lang="en-US" sz="5100" dirty="0"/>
              <a:t>: We couldn’t see the mountains at</a:t>
            </a:r>
            <a:endParaRPr lang="ru-RU" sz="5100" dirty="0"/>
          </a:p>
          <a:p>
            <a:r>
              <a:rPr lang="en-US" sz="5100" dirty="0"/>
              <a:t>all. It was too hazy.</a:t>
            </a:r>
            <a:endParaRPr lang="ru-RU" sz="5100" dirty="0"/>
          </a:p>
          <a:p>
            <a:r>
              <a:rPr lang="en-US" sz="5100" dirty="0"/>
              <a:t>5 </a:t>
            </a:r>
            <a:r>
              <a:rPr lang="en-US" sz="5100" b="1" dirty="0"/>
              <a:t>convey</a:t>
            </a:r>
            <a:r>
              <a:rPr lang="en-US" sz="5100" dirty="0"/>
              <a:t>: The scientist tried to convey the</a:t>
            </a:r>
            <a:endParaRPr lang="ru-RU" sz="5100" dirty="0"/>
          </a:p>
          <a:p>
            <a:r>
              <a:rPr lang="ru-RU" sz="5100" dirty="0" err="1" smtClean="0"/>
              <a:t>is</a:t>
            </a:r>
            <a:r>
              <a:rPr lang="ru-RU" sz="5100" dirty="0" smtClean="0"/>
              <a:t> </a:t>
            </a:r>
            <a:r>
              <a:rPr lang="ru-RU" sz="5100" dirty="0" err="1"/>
              <a:t>imminent</a:t>
            </a:r>
            <a:r>
              <a:rPr lang="ru-RU" sz="51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US" dirty="0" smtClean="0"/>
              <a:t>6 </a:t>
            </a:r>
            <a:r>
              <a:rPr lang="en-US" b="1" dirty="0"/>
              <a:t>drew</a:t>
            </a:r>
            <a:r>
              <a:rPr lang="en-US" dirty="0"/>
              <a:t>: I waited and drew a deep breath.</a:t>
            </a:r>
            <a:endParaRPr lang="ru-RU" dirty="0"/>
          </a:p>
          <a:p>
            <a:r>
              <a:rPr lang="en-US" dirty="0"/>
              <a:t>7 </a:t>
            </a:r>
            <a:r>
              <a:rPr lang="en-US" b="1" dirty="0"/>
              <a:t>sound</a:t>
            </a:r>
            <a:r>
              <a:rPr lang="en-US" dirty="0"/>
              <a:t>: My grandmother’s car is over forty</a:t>
            </a:r>
            <a:endParaRPr lang="ru-RU" dirty="0"/>
          </a:p>
          <a:p>
            <a:r>
              <a:rPr lang="en-US" dirty="0"/>
              <a:t>years old but is still sound.</a:t>
            </a:r>
            <a:endParaRPr lang="ru-RU" dirty="0"/>
          </a:p>
          <a:p>
            <a:r>
              <a:rPr lang="en-US" dirty="0"/>
              <a:t>8 </a:t>
            </a:r>
            <a:r>
              <a:rPr lang="en-US" b="1" dirty="0"/>
              <a:t>anticipation</a:t>
            </a:r>
            <a:r>
              <a:rPr lang="en-US" dirty="0"/>
              <a:t>: Tom has no anticipation of</a:t>
            </a:r>
            <a:endParaRPr lang="ru-RU" dirty="0"/>
          </a:p>
          <a:p>
            <a:r>
              <a:rPr lang="en-US" dirty="0"/>
              <a:t>winning the running competition.</a:t>
            </a:r>
            <a:endParaRPr lang="ru-RU" dirty="0"/>
          </a:p>
          <a:p>
            <a:r>
              <a:rPr lang="en-US" dirty="0"/>
              <a:t>9 </a:t>
            </a:r>
            <a:r>
              <a:rPr lang="en-US" b="1" dirty="0"/>
              <a:t>murmur</a:t>
            </a:r>
            <a:r>
              <a:rPr lang="en-US" dirty="0"/>
              <a:t>: The teacher was very annoyed</a:t>
            </a:r>
            <a:endParaRPr lang="ru-RU" dirty="0"/>
          </a:p>
          <a:p>
            <a:r>
              <a:rPr lang="en-US" dirty="0"/>
              <a:t>with the murmur coming from the back of</a:t>
            </a:r>
            <a:endParaRPr lang="ru-RU" dirty="0"/>
          </a:p>
          <a:p>
            <a:r>
              <a:rPr lang="en-US" dirty="0"/>
              <a:t>the classroom.</a:t>
            </a:r>
            <a:endParaRPr lang="ru-RU" dirty="0"/>
          </a:p>
          <a:p>
            <a:r>
              <a:rPr lang="en-US" dirty="0"/>
              <a:t>10 </a:t>
            </a:r>
            <a:r>
              <a:rPr lang="en-US" b="1" dirty="0"/>
              <a:t>imminent</a:t>
            </a:r>
            <a:r>
              <a:rPr lang="en-US" dirty="0"/>
              <a:t>: Scientists say a major disaster</a:t>
            </a:r>
            <a:endParaRPr lang="ru-RU" dirty="0"/>
          </a:p>
          <a:p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/>
              <a:t>imminent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… </a:t>
            </a:r>
            <a:r>
              <a:rPr lang="en-US" dirty="0"/>
              <a:t>and I saw the sun </a:t>
            </a:r>
            <a:r>
              <a:rPr lang="en-US" b="1" dirty="0"/>
              <a:t>hopping swiftly</a:t>
            </a:r>
            <a:endParaRPr lang="ru-RU" dirty="0"/>
          </a:p>
          <a:p>
            <a:pPr>
              <a:buNone/>
            </a:pPr>
            <a:r>
              <a:rPr lang="en-US" dirty="0" smtClean="0"/>
              <a:t> across </a:t>
            </a:r>
            <a:r>
              <a:rPr lang="en-US" dirty="0"/>
              <a:t>the sky. </a:t>
            </a:r>
            <a:endParaRPr lang="ru-RU" dirty="0"/>
          </a:p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en-US" dirty="0"/>
              <a:t>… the night came </a:t>
            </a:r>
            <a:r>
              <a:rPr lang="en-US" b="1" dirty="0"/>
              <a:t>like the turning out of</a:t>
            </a:r>
            <a:endParaRPr lang="ru-RU" dirty="0"/>
          </a:p>
          <a:p>
            <a:pPr>
              <a:buNone/>
            </a:pPr>
            <a:r>
              <a:rPr lang="en-US" b="1" dirty="0" smtClean="0"/>
              <a:t> a </a:t>
            </a:r>
            <a:r>
              <a:rPr lang="en-US" b="1" dirty="0"/>
              <a:t>lamp </a:t>
            </a:r>
            <a:endParaRPr lang="ru-RU" dirty="0"/>
          </a:p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en-US" dirty="0"/>
              <a:t>There is a feeling exactly </a:t>
            </a:r>
            <a:r>
              <a:rPr lang="en-US" b="1" dirty="0"/>
              <a:t>like that one</a:t>
            </a:r>
            <a:endParaRPr lang="ru-RU" dirty="0"/>
          </a:p>
          <a:p>
            <a:pPr>
              <a:buNone/>
            </a:pPr>
            <a:r>
              <a:rPr lang="en-US" b="1" dirty="0" smtClean="0"/>
              <a:t> has </a:t>
            </a:r>
            <a:r>
              <a:rPr lang="en-US" b="1" dirty="0"/>
              <a:t>upon a switchback </a:t>
            </a:r>
            <a:endParaRPr lang="ru-RU" dirty="0"/>
          </a:p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en-US" dirty="0"/>
              <a:t>As I increased speed, night followed day</a:t>
            </a:r>
            <a:endParaRPr lang="ru-RU" dirty="0"/>
          </a:p>
          <a:p>
            <a:pPr>
              <a:buNone/>
            </a:pPr>
            <a:r>
              <a:rPr lang="en-US" b="1" dirty="0" smtClean="0"/>
              <a:t> like </a:t>
            </a:r>
            <a:r>
              <a:rPr lang="en-US" b="1" dirty="0"/>
              <a:t>the flapping of a black wing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Home task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en-US" b="1" dirty="0" smtClean="0"/>
              <a:t>The first group</a:t>
            </a:r>
            <a:r>
              <a:rPr lang="ru-RU" dirty="0" smtClean="0"/>
              <a:t>:</a:t>
            </a:r>
            <a:r>
              <a:rPr lang="en-US" dirty="0" smtClean="0"/>
              <a:t> ex.8 p.147</a:t>
            </a:r>
            <a:r>
              <a:rPr lang="ru-RU" dirty="0" smtClean="0"/>
              <a:t> – </a:t>
            </a:r>
            <a:r>
              <a:rPr lang="en-US" dirty="0" smtClean="0"/>
              <a:t>give a summary of the extract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en-US" b="1" dirty="0" smtClean="0"/>
              <a:t>The second group</a:t>
            </a:r>
            <a:r>
              <a:rPr lang="ru-RU" b="1" dirty="0" smtClean="0"/>
              <a:t>:</a:t>
            </a:r>
            <a:r>
              <a:rPr lang="en-US" b="1" dirty="0"/>
              <a:t> </a:t>
            </a:r>
            <a:r>
              <a:rPr lang="en-US" dirty="0" smtClean="0"/>
              <a:t>ex.9 p.147 – write a short description of your journey</a:t>
            </a:r>
          </a:p>
          <a:p>
            <a:pPr>
              <a:buNone/>
            </a:pPr>
            <a:r>
              <a:rPr lang="en-US" b="1" dirty="0" smtClean="0"/>
              <a:t> The third group</a:t>
            </a:r>
            <a:r>
              <a:rPr lang="ru-RU" b="1" dirty="0" smtClean="0"/>
              <a:t>: </a:t>
            </a:r>
            <a:r>
              <a:rPr lang="en-US" dirty="0" smtClean="0"/>
              <a:t>ex.</a:t>
            </a:r>
            <a:r>
              <a:rPr lang="ru-RU" dirty="0" smtClean="0"/>
              <a:t>1,2,3,4,5,6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en-US" dirty="0" smtClean="0"/>
              <a:t>p.64 W.B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Источники: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hlinkClick r:id="rId2"/>
              </a:rPr>
              <a:t>https://yandex.ru/images/search?text=</a:t>
            </a:r>
            <a:r>
              <a:rPr lang="ru-RU" dirty="0" smtClean="0">
                <a:hlinkClick r:id="rId2"/>
              </a:rPr>
              <a:t>книги%20и%20фото%20велса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zrenieostro.com/blog/other-methods/profilaktika-zritelnogo-utomleniya-i-narushenij-zreniya-po-metodike-bazarnogo.html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Spotlight 10: Teacher's Book</a:t>
            </a:r>
            <a:endParaRPr lang="en-US" dirty="0" smtClean="0"/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</TotalTime>
  <Words>661</Words>
  <PresentationFormat>Экран (4:3)</PresentationFormat>
  <Paragraphs>107</Paragraphs>
  <Slides>16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Слайд 1</vt:lpstr>
      <vt:lpstr>The theme of the lesson is  The Time machine</vt:lpstr>
      <vt:lpstr>The new words</vt:lpstr>
      <vt:lpstr>Слайд 4</vt:lpstr>
      <vt:lpstr>Слайд 5</vt:lpstr>
      <vt:lpstr>H.G.Wells</vt:lpstr>
      <vt:lpstr>Read and answer</vt:lpstr>
      <vt:lpstr>Read and answer</vt:lpstr>
      <vt:lpstr>                     key</vt:lpstr>
      <vt:lpstr>Dynamic pause</vt:lpstr>
      <vt:lpstr>Key</vt:lpstr>
      <vt:lpstr>Key</vt:lpstr>
      <vt:lpstr>Слайд 13</vt:lpstr>
      <vt:lpstr>Key</vt:lpstr>
      <vt:lpstr>Home task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Nikitozz</dc:creator>
  <cp:lastModifiedBy>Nikita</cp:lastModifiedBy>
  <cp:revision>26</cp:revision>
  <dcterms:created xsi:type="dcterms:W3CDTF">2017-01-24T09:08:55Z</dcterms:created>
  <dcterms:modified xsi:type="dcterms:W3CDTF">2017-01-31T08:08:05Z</dcterms:modified>
</cp:coreProperties>
</file>